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Constantia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Palanquin Dark"/>
      <p:regular r:id="rId43"/>
      <p:bold r:id="rId44"/>
    </p:embeddedFont>
    <p:embeddedFont>
      <p:font typeface="Poppins Black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9357C4-E129-48C7-9A32-D7F6A3488C03}">
  <a:tblStyle styleId="{2C9357C4-E129-48C7-9A32-D7F6A3488C03}" styleName="Table_0">
    <a:wholeTbl>
      <a:tcTxStyle b="off" i="off">
        <a:font>
          <a:latin typeface="Constantia"/>
          <a:ea typeface="Constantia"/>
          <a:cs typeface="Constant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fill>
          <a:solidFill>
            <a:srgbClr val="CAD4EA"/>
          </a:solidFill>
        </a:fill>
      </a:tcStyle>
    </a:band1H>
    <a:band2H>
      <a:tcTxStyle/>
    </a:band2H>
    <a:band1V>
      <a:tcTxStyle/>
      <a:tcStyle>
        <a:fill>
          <a:solidFill>
            <a:srgbClr val="CAD4EA"/>
          </a:solidFill>
        </a:fill>
      </a:tcStyle>
    </a:band1V>
    <a:band2V>
      <a:tcTxStyle/>
    </a:band2V>
    <a:la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36B5BEA-788B-4704-9254-741DCD160F12}" styleName="Table_1"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000000">
              <a:alpha val="20000"/>
            </a:srgbClr>
          </a:solidFill>
        </a:fill>
      </a:tcStyle>
    </a:band1H>
    <a:band2H>
      <a:tcTxStyle/>
    </a:band2H>
    <a:band1V>
      <a:tcTxStyle/>
      <a:tcStyle>
        <a:fill>
          <a:solidFill>
            <a:srgbClr val="000000">
              <a:alpha val="20000"/>
            </a:srgb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4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6.xml"/><Relationship Id="rId44" Type="http://schemas.openxmlformats.org/officeDocument/2006/relationships/font" Target="fonts/PalanquinDark-bold.fntdata"/><Relationship Id="rId21" Type="http://schemas.openxmlformats.org/officeDocument/2006/relationships/slide" Target="slides/slide15.xml"/><Relationship Id="rId43" Type="http://schemas.openxmlformats.org/officeDocument/2006/relationships/font" Target="fonts/PalanquinDark-regular.fntdata"/><Relationship Id="rId24" Type="http://schemas.openxmlformats.org/officeDocument/2006/relationships/slide" Target="slides/slide18.xml"/><Relationship Id="rId46" Type="http://schemas.openxmlformats.org/officeDocument/2006/relationships/font" Target="fonts/PoppinsBlack-boldItalic.fntdata"/><Relationship Id="rId23" Type="http://schemas.openxmlformats.org/officeDocument/2006/relationships/slide" Target="slides/slide17.xml"/><Relationship Id="rId45" Type="http://schemas.openxmlformats.org/officeDocument/2006/relationships/font" Target="fonts/Poppin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onstanti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onstantia-italic.fntdata"/><Relationship Id="rId14" Type="http://schemas.openxmlformats.org/officeDocument/2006/relationships/slide" Target="slides/slide8.xml"/><Relationship Id="rId36" Type="http://schemas.openxmlformats.org/officeDocument/2006/relationships/font" Target="fonts/Constantia-bold.fntdata"/><Relationship Id="rId17" Type="http://schemas.openxmlformats.org/officeDocument/2006/relationships/slide" Target="slides/slide11.xml"/><Relationship Id="rId39" Type="http://schemas.openxmlformats.org/officeDocument/2006/relationships/font" Target="fonts/Poppins-regular.fntdata"/><Relationship Id="rId16" Type="http://schemas.openxmlformats.org/officeDocument/2006/relationships/slide" Target="slides/slide10.xml"/><Relationship Id="rId38" Type="http://schemas.openxmlformats.org/officeDocument/2006/relationships/font" Target="fonts/Constanti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3835cd2de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83835cd2de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3835cd2de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3835cd2de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3835cd2de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3835cd2de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3835cd2d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3835cd2d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3835cd2de_2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83835cd2de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3835cd2de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83835cd2de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83848c7711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183848c7711_1_178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83835cd2d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83835cd2d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83848c7711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83848c7711_1_22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83848c7711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83848c7711_1_226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3848c7711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83848c7711_1_23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3835cd2de_0_6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83835cd2de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83848c7711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83848c7711_1_236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83848c7711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83848c7711_1_24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3848c7711_1_24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83848c7711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83848c7711_1_245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83835cd2de_2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83835cd2de_2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3835cd2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183835cd2de_0_101:notes"/>
          <p:cNvSpPr/>
          <p:nvPr>
            <p:ph idx="2" type="sldImg"/>
          </p:nvPr>
        </p:nvSpPr>
        <p:spPr>
          <a:xfrm>
            <a:off x="1714500" y="685800"/>
            <a:ext cx="34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83835cd2de_0_21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83835cd2d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183835cd2de_0_210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83835cd2de_0_22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183835cd2d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183835cd2de_0_225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83835cd2de_2_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183835cd2de_2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83835cd2de_2_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183835cd2de_2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3835cd2d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3835cd2d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83848c771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83848c7711_1_10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3848c771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83848c7711_1_143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3835cd2d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3835cd2d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3848c7711_1_12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83848c7711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Need of serial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Serial monitor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Demonstrate in software</a:t>
            </a:r>
            <a:endParaRPr/>
          </a:p>
        </p:txBody>
      </p:sp>
      <p:sp>
        <p:nvSpPr>
          <p:cNvPr id="322" name="Google Shape;322;g183848c7711_1_125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3848c7711_1_13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83848c7711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83848c7711_1_134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3835cd2de_2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83835cd2de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 flipH="1" rot="-9843763">
            <a:off x="1210926" y="167957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9" name="Google Shape;89;p13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rtl="0" algn="l">
              <a:spcBef>
                <a:spcPts val="360"/>
              </a:spcBef>
              <a:spcAft>
                <a:spcPts val="0"/>
              </a:spcAft>
              <a:buSzPts val="1710"/>
              <a:buChar char="●"/>
              <a:defRPr/>
            </a:lvl1pPr>
            <a:lvl2pPr indent="-325755" lvl="1" marL="914400" rtl="0" algn="l">
              <a:spcBef>
                <a:spcPts val="360"/>
              </a:spcBef>
              <a:spcAft>
                <a:spcPts val="0"/>
              </a:spcAft>
              <a:buSzPts val="1530"/>
              <a:buChar char="○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3pPr>
            <a:lvl4pPr indent="-302894" lvl="3" marL="1828800" rtl="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02895" lvl="4" marL="2286000" rtl="0" algn="l">
              <a:spcBef>
                <a:spcPts val="360"/>
              </a:spcBef>
              <a:spcAft>
                <a:spcPts val="0"/>
              </a:spcAft>
              <a:buSzPts val="1170"/>
              <a:buChar char="○"/>
              <a:defRPr/>
            </a:lvl5pPr>
            <a:lvl6pPr indent="-320039" lvl="5" marL="2743200" rtl="0" algn="l">
              <a:spcBef>
                <a:spcPts val="36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rot="-9542052">
            <a:off x="7466404" y="-1156052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398703">
            <a:off x="1587119" y="641358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6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" name="Google Shape;46;p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0" name="Google Shape;50;p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8"/>
          <p:cNvSpPr txBox="1"/>
          <p:nvPr>
            <p:ph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8"/>
          <p:cNvSpPr txBox="1"/>
          <p:nvPr>
            <p:ph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3" name="Google Shape;63;p8"/>
          <p:cNvSpPr/>
          <p:nvPr/>
        </p:nvSpPr>
        <p:spPr>
          <a:xfrm rot="-7205113">
            <a:off x="7466445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1" name="Google Shape;71;p9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9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0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952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4066056" y="-147943"/>
            <a:ext cx="5011568" cy="4809644"/>
            <a:chOff x="3512638" y="-432878"/>
            <a:chExt cx="5312241" cy="5098202"/>
          </a:xfrm>
        </p:grpSpPr>
        <p:sp>
          <p:nvSpPr>
            <p:cNvPr id="106" name="Google Shape;106;p1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Hands on Workshop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descr="ACROM | Facebook" id="161" name="Google Shape;1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541" y="3121202"/>
            <a:ext cx="2244014" cy="499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162" name="Google Shape;1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764" y="150899"/>
            <a:ext cx="2559860" cy="6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"/>
          <p:cNvSpPr txBox="1"/>
          <p:nvPr>
            <p:ph type="title"/>
          </p:nvPr>
        </p:nvSpPr>
        <p:spPr>
          <a:xfrm>
            <a:off x="846850" y="329925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Ultrasonic sensor</a:t>
            </a:r>
            <a:endParaRPr sz="2800"/>
          </a:p>
        </p:txBody>
      </p:sp>
      <p:pic>
        <p:nvPicPr>
          <p:cNvPr id="457" name="Google Shape;4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0" y="1590825"/>
            <a:ext cx="4168525" cy="296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925" y="1152600"/>
            <a:ext cx="4483676" cy="3609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ROM | Facebook" id="459" name="Google Shape;4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Connection with arduino</a:t>
            </a:r>
            <a:endParaRPr sz="2800"/>
          </a:p>
        </p:txBody>
      </p:sp>
      <p:pic>
        <p:nvPicPr>
          <p:cNvPr id="465" name="Google Shape;4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60350"/>
            <a:ext cx="7419016" cy="38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ROM | Facebook" id="466" name="Google Shape;4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logic</a:t>
            </a:r>
            <a:endParaRPr sz="2800"/>
          </a:p>
        </p:txBody>
      </p:sp>
      <p:sp>
        <p:nvSpPr>
          <p:cNvPr id="472" name="Google Shape;472;p27"/>
          <p:cNvSpPr txBox="1"/>
          <p:nvPr/>
        </p:nvSpPr>
        <p:spPr>
          <a:xfrm>
            <a:off x="934125" y="1314700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if ((distance &gt; 20))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……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else if (distance &lt; 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……….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</a:t>
            </a:r>
            <a:endParaRPr/>
          </a:p>
        </p:txBody>
      </p:sp>
      <p:pic>
        <p:nvPicPr>
          <p:cNvPr descr="ACROM | Facebook" id="473" name="Google Shape;4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/>
          <p:nvPr>
            <p:ph type="title"/>
          </p:nvPr>
        </p:nvSpPr>
        <p:spPr>
          <a:xfrm>
            <a:off x="3009975" y="2145044"/>
            <a:ext cx="42930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Bluetooth controlled Robot</a:t>
            </a:r>
            <a:endParaRPr/>
          </a:p>
        </p:txBody>
      </p:sp>
      <p:sp>
        <p:nvSpPr>
          <p:cNvPr id="480" name="Google Shape;480;p28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</a:t>
            </a:r>
            <a:endParaRPr sz="4800"/>
          </a:p>
        </p:txBody>
      </p:sp>
      <p:grpSp>
        <p:nvGrpSpPr>
          <p:cNvPr id="481" name="Google Shape;481;p28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482" name="Google Shape;482;p28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" name="Google Shape;494;p28"/>
            <p:cNvGrpSpPr/>
            <p:nvPr/>
          </p:nvGrpSpPr>
          <p:grpSpPr>
            <a:xfrm>
              <a:off x="3194661" y="748986"/>
              <a:ext cx="212046" cy="132546"/>
              <a:chOff x="3194661" y="748986"/>
              <a:chExt cx="212046" cy="132546"/>
            </a:xfrm>
          </p:grpSpPr>
          <p:sp>
            <p:nvSpPr>
              <p:cNvPr id="495" name="Google Shape;495;p28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" name="Google Shape;497;p28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529" name="Google Shape;529;p28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st partner | THE University Impact Forum 2022: Health &amp; Well-being Asia" id="588" name="Google Shape;5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04" y="81343"/>
            <a:ext cx="1382995" cy="34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ROM | Facebook" id="589" name="Google Shape;5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9"/>
          <p:cNvSpPr/>
          <p:nvPr/>
        </p:nvSpPr>
        <p:spPr>
          <a:xfrm>
            <a:off x="393365" y="458173"/>
            <a:ext cx="4657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BLUETOOTH – HC</a:t>
            </a: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5" name="Google Shape;595;p29"/>
          <p:cNvPicPr preferRelativeResize="0"/>
          <p:nvPr/>
        </p:nvPicPr>
        <p:blipFill rotWithShape="1">
          <a:blip r:embed="rId3">
            <a:alphaModFix/>
          </a:blip>
          <a:srcRect b="40793" l="64510" r="4281" t="12187"/>
          <a:stretch/>
        </p:blipFill>
        <p:spPr>
          <a:xfrm>
            <a:off x="4185725" y="1142075"/>
            <a:ext cx="4394476" cy="3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9"/>
          <p:cNvSpPr txBox="1"/>
          <p:nvPr/>
        </p:nvSpPr>
        <p:spPr>
          <a:xfrm>
            <a:off x="162725" y="2207951"/>
            <a:ext cx="417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Two Modes:-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Communication Mode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Configuration Mode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CROM | Facebook" id="597" name="Google Shape;5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30"/>
          <p:cNvPicPr preferRelativeResize="0"/>
          <p:nvPr/>
        </p:nvPicPr>
        <p:blipFill rotWithShape="1">
          <a:blip r:embed="rId3">
            <a:alphaModFix/>
          </a:blip>
          <a:srcRect b="7915" l="11048" r="12222" t="8325"/>
          <a:stretch/>
        </p:blipFill>
        <p:spPr>
          <a:xfrm>
            <a:off x="161587" y="736264"/>
            <a:ext cx="4350224" cy="312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0"/>
          <p:cNvPicPr preferRelativeResize="0"/>
          <p:nvPr/>
        </p:nvPicPr>
        <p:blipFill rotWithShape="1">
          <a:blip r:embed="rId4">
            <a:alphaModFix/>
          </a:blip>
          <a:srcRect b="40793" l="64510" r="4281" t="12187"/>
          <a:stretch/>
        </p:blipFill>
        <p:spPr>
          <a:xfrm>
            <a:off x="5401129" y="627516"/>
            <a:ext cx="2354240" cy="2047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30"/>
          <p:cNvCxnSpPr/>
          <p:nvPr/>
        </p:nvCxnSpPr>
        <p:spPr>
          <a:xfrm>
            <a:off x="3040580" y="3656749"/>
            <a:ext cx="0" cy="27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06" name="Google Shape;606;p30"/>
          <p:cNvCxnSpPr/>
          <p:nvPr/>
        </p:nvCxnSpPr>
        <p:spPr>
          <a:xfrm>
            <a:off x="3040581" y="3931069"/>
            <a:ext cx="167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07" name="Google Shape;607;p30"/>
          <p:cNvCxnSpPr/>
          <p:nvPr/>
        </p:nvCxnSpPr>
        <p:spPr>
          <a:xfrm rot="-5400000">
            <a:off x="4134331" y="2664170"/>
            <a:ext cx="1852200" cy="681600"/>
          </a:xfrm>
          <a:prstGeom prst="bentConnector3">
            <a:avLst>
              <a:gd fmla="val 99369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08" name="Google Shape;608;p30"/>
          <p:cNvCxnSpPr/>
          <p:nvPr/>
        </p:nvCxnSpPr>
        <p:spPr>
          <a:xfrm>
            <a:off x="2759867" y="3705019"/>
            <a:ext cx="2756100" cy="465600"/>
          </a:xfrm>
          <a:prstGeom prst="bentConnector3">
            <a:avLst>
              <a:gd fmla="val 234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09" name="Google Shape;609;p30"/>
          <p:cNvCxnSpPr/>
          <p:nvPr/>
        </p:nvCxnSpPr>
        <p:spPr>
          <a:xfrm>
            <a:off x="2909509" y="3656749"/>
            <a:ext cx="2572200" cy="378000"/>
          </a:xfrm>
          <a:prstGeom prst="bentConnector3">
            <a:avLst>
              <a:gd fmla="val 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10" name="Google Shape;610;p30"/>
          <p:cNvCxnSpPr/>
          <p:nvPr/>
        </p:nvCxnSpPr>
        <p:spPr>
          <a:xfrm>
            <a:off x="4924423" y="1964531"/>
            <a:ext cx="47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11" name="Google Shape;611;p30"/>
          <p:cNvCxnSpPr/>
          <p:nvPr/>
        </p:nvCxnSpPr>
        <p:spPr>
          <a:xfrm rot="10800000">
            <a:off x="4926691" y="1963812"/>
            <a:ext cx="0" cy="2217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sp>
        <p:nvSpPr>
          <p:cNvPr id="612" name="Google Shape;612;p30"/>
          <p:cNvSpPr/>
          <p:nvPr/>
        </p:nvSpPr>
        <p:spPr>
          <a:xfrm>
            <a:off x="5401129" y="3018736"/>
            <a:ext cx="2358900" cy="165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5481659" y="4140563"/>
            <a:ext cx="68700" cy="687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4" name="Google Shape;614;p30"/>
          <p:cNvSpPr txBox="1"/>
          <p:nvPr/>
        </p:nvSpPr>
        <p:spPr>
          <a:xfrm>
            <a:off x="5424663" y="4174853"/>
            <a:ext cx="47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VCC</a:t>
            </a:r>
            <a:endParaRPr/>
          </a:p>
        </p:txBody>
      </p:sp>
      <p:sp>
        <p:nvSpPr>
          <p:cNvPr id="615" name="Google Shape;615;p30"/>
          <p:cNvSpPr txBox="1"/>
          <p:nvPr/>
        </p:nvSpPr>
        <p:spPr>
          <a:xfrm>
            <a:off x="5394625" y="3787578"/>
            <a:ext cx="53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GND</a:t>
            </a:r>
            <a:endParaRPr/>
          </a:p>
        </p:txBody>
      </p:sp>
      <p:sp>
        <p:nvSpPr>
          <p:cNvPr id="616" name="Google Shape;616;p30"/>
          <p:cNvSpPr txBox="1"/>
          <p:nvPr/>
        </p:nvSpPr>
        <p:spPr>
          <a:xfrm>
            <a:off x="5925447" y="4193023"/>
            <a:ext cx="131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H-Bridge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(Motor Driver)</a:t>
            </a: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6026721" y="3463290"/>
            <a:ext cx="68700" cy="6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6245432" y="3459707"/>
            <a:ext cx="68700" cy="6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9" name="Google Shape;619;p30"/>
          <p:cNvSpPr/>
          <p:nvPr/>
        </p:nvSpPr>
        <p:spPr>
          <a:xfrm>
            <a:off x="6714635" y="3459707"/>
            <a:ext cx="68700" cy="6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7031190" y="3459707"/>
            <a:ext cx="68700" cy="68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21" name="Google Shape;621;p30"/>
          <p:cNvSpPr txBox="1"/>
          <p:nvPr/>
        </p:nvSpPr>
        <p:spPr>
          <a:xfrm>
            <a:off x="5958650" y="3518249"/>
            <a:ext cx="446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IN1</a:t>
            </a:r>
            <a:endParaRPr/>
          </a:p>
        </p:txBody>
      </p:sp>
      <p:sp>
        <p:nvSpPr>
          <p:cNvPr id="622" name="Google Shape;622;p30"/>
          <p:cNvSpPr txBox="1"/>
          <p:nvPr/>
        </p:nvSpPr>
        <p:spPr>
          <a:xfrm>
            <a:off x="6660066" y="3493997"/>
            <a:ext cx="46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IN2</a:t>
            </a:r>
            <a:endParaRPr/>
          </a:p>
        </p:txBody>
      </p:sp>
      <p:sp>
        <p:nvSpPr>
          <p:cNvPr id="623" name="Google Shape;623;p30"/>
          <p:cNvSpPr/>
          <p:nvPr/>
        </p:nvSpPr>
        <p:spPr>
          <a:xfrm>
            <a:off x="5481659" y="4000331"/>
            <a:ext cx="68700" cy="687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624" name="Google Shape;624;p30"/>
          <p:cNvCxnSpPr/>
          <p:nvPr/>
        </p:nvCxnSpPr>
        <p:spPr>
          <a:xfrm rot="10800000">
            <a:off x="4271959" y="509625"/>
            <a:ext cx="0" cy="3411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25" name="Google Shape;625;p30"/>
          <p:cNvCxnSpPr/>
          <p:nvPr/>
        </p:nvCxnSpPr>
        <p:spPr>
          <a:xfrm rot="10800000">
            <a:off x="4112902" y="304725"/>
            <a:ext cx="0" cy="546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26" name="Google Shape;626;p30"/>
          <p:cNvCxnSpPr/>
          <p:nvPr/>
        </p:nvCxnSpPr>
        <p:spPr>
          <a:xfrm>
            <a:off x="4271958" y="509679"/>
            <a:ext cx="4800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27" name="Google Shape;627;p30"/>
          <p:cNvCxnSpPr/>
          <p:nvPr/>
        </p:nvCxnSpPr>
        <p:spPr>
          <a:xfrm>
            <a:off x="4112902" y="304800"/>
            <a:ext cx="4800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28" name="Google Shape;628;p30"/>
          <p:cNvCxnSpPr/>
          <p:nvPr/>
        </p:nvCxnSpPr>
        <p:spPr>
          <a:xfrm flipH="1" rot="-5400000">
            <a:off x="4242768" y="1018930"/>
            <a:ext cx="1667700" cy="649200"/>
          </a:xfrm>
          <a:prstGeom prst="bentConnector3">
            <a:avLst>
              <a:gd fmla="val 99691" name="adj1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629" name="Google Shape;629;p30"/>
          <p:cNvCxnSpPr/>
          <p:nvPr/>
        </p:nvCxnSpPr>
        <p:spPr>
          <a:xfrm flipH="1" rot="-5400000">
            <a:off x="3997912" y="899850"/>
            <a:ext cx="1998300" cy="808200"/>
          </a:xfrm>
          <a:prstGeom prst="bentConnector3">
            <a:avLst>
              <a:gd fmla="val 10005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sp>
        <p:nvSpPr>
          <p:cNvPr id="630" name="Google Shape;630;p30"/>
          <p:cNvSpPr txBox="1"/>
          <p:nvPr/>
        </p:nvSpPr>
        <p:spPr>
          <a:xfrm>
            <a:off x="5699803" y="3134112"/>
            <a:ext cx="21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(3)(5)    (10)(11)</a:t>
            </a:r>
            <a:endParaRPr/>
          </a:p>
        </p:txBody>
      </p:sp>
      <p:pic>
        <p:nvPicPr>
          <p:cNvPr descr="ACROM | Facebook" id="631" name="Google Shape;63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"/>
          <p:cNvSpPr txBox="1"/>
          <p:nvPr>
            <p:ph type="title"/>
          </p:nvPr>
        </p:nvSpPr>
        <p:spPr>
          <a:xfrm>
            <a:off x="0" y="214600"/>
            <a:ext cx="8937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800"/>
              <a:t>Bluetooth RC car - Android Application</a:t>
            </a:r>
            <a:endParaRPr b="1" sz="2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31"/>
          <p:cNvPicPr preferRelativeResize="0"/>
          <p:nvPr/>
        </p:nvPicPr>
        <p:blipFill rotWithShape="1">
          <a:blip r:embed="rId3">
            <a:alphaModFix/>
          </a:blip>
          <a:srcRect b="11894" l="0" r="0" t="0"/>
          <a:stretch/>
        </p:blipFill>
        <p:spPr>
          <a:xfrm>
            <a:off x="2585800" y="1086625"/>
            <a:ext cx="3281625" cy="3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1"/>
          <p:cNvSpPr txBox="1"/>
          <p:nvPr/>
        </p:nvSpPr>
        <p:spPr>
          <a:xfrm>
            <a:off x="6135300" y="4070975"/>
            <a:ext cx="25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CROM | Facebook" id="639" name="Google Shape;6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5-02-20-07-41-34" id="644" name="Google Shape;6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00" y="236413"/>
            <a:ext cx="8303402" cy="467067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2"/>
          <p:cNvSpPr/>
          <p:nvPr/>
        </p:nvSpPr>
        <p:spPr>
          <a:xfrm>
            <a:off x="4688006" y="808631"/>
            <a:ext cx="685800" cy="6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798394" y="4176215"/>
            <a:ext cx="685800" cy="6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5-02-20-07-41-43" id="651" name="Google Shape;6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163" y="210463"/>
            <a:ext cx="8395674" cy="47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5-02-20-07-41-34" id="656" name="Google Shape;6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050" y="336963"/>
            <a:ext cx="7945901" cy="44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4"/>
          <p:cNvSpPr/>
          <p:nvPr/>
        </p:nvSpPr>
        <p:spPr>
          <a:xfrm>
            <a:off x="4688006" y="808631"/>
            <a:ext cx="685800" cy="6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5373806" y="4155743"/>
            <a:ext cx="685800" cy="6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2725700" y="2268250"/>
            <a:ext cx="4242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100"/>
              <a:t>SERIAL COMMUNICATION</a:t>
            </a:r>
            <a:endParaRPr sz="3100"/>
          </a:p>
        </p:txBody>
      </p:sp>
      <p:sp>
        <p:nvSpPr>
          <p:cNvPr id="169" name="Google Shape;169;p17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</a:t>
            </a:r>
            <a:endParaRPr sz="4800"/>
          </a:p>
        </p:txBody>
      </p:sp>
      <p:grpSp>
        <p:nvGrpSpPr>
          <p:cNvPr id="170" name="Google Shape;170;p17"/>
          <p:cNvGrpSpPr/>
          <p:nvPr/>
        </p:nvGrpSpPr>
        <p:grpSpPr>
          <a:xfrm flipH="1">
            <a:off x="1007488" y="540211"/>
            <a:ext cx="1889267" cy="4008759"/>
            <a:chOff x="2319665" y="540000"/>
            <a:chExt cx="1892295" cy="4015184"/>
          </a:xfrm>
        </p:grpSpPr>
        <p:sp>
          <p:nvSpPr>
            <p:cNvPr id="171" name="Google Shape;171;p17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17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3245813" y="761307"/>
                <a:ext cx="160895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" name="Google Shape;186;p17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218" name="Google Shape;218;p17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2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2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4701966" y="1448475"/>
              <a:ext cx="240868" cy="259460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2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CROM | Facebook" id="277" name="Google Shape;2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278" name="Google Shape;2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" y="81343"/>
            <a:ext cx="1382996" cy="34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5-02-20-07-42-21" id="663" name="Google Shape;6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38" y="194250"/>
            <a:ext cx="8453325" cy="47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5-02-20-22-01-30" id="668" name="Google Shape;6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75" y="171550"/>
            <a:ext cx="8534051" cy="4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6"/>
          <p:cNvSpPr/>
          <p:nvPr/>
        </p:nvSpPr>
        <p:spPr>
          <a:xfrm>
            <a:off x="40944" y="736979"/>
            <a:ext cx="822960" cy="822960"/>
          </a:xfrm>
          <a:prstGeom prst="ellipse">
            <a:avLst/>
          </a:prstGeom>
          <a:solidFill>
            <a:srgbClr val="92D050"/>
          </a:solidFill>
          <a:ln cap="flat" cmpd="sng" w="254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7"/>
          <p:cNvSpPr txBox="1"/>
          <p:nvPr>
            <p:ph idx="11" type="ftr"/>
          </p:nvPr>
        </p:nvSpPr>
        <p:spPr>
          <a:xfrm>
            <a:off x="2895600" y="4767263"/>
            <a:ext cx="3352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37"/>
          <p:cNvSpPr/>
          <p:nvPr/>
        </p:nvSpPr>
        <p:spPr>
          <a:xfrm>
            <a:off x="2895600" y="509675"/>
            <a:ext cx="48900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char x;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void setup()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 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Serial.begin(9600);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void loop()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         	while(Serial.available()==0);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	x = Serial.read();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	Serial.println(x);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8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8"/>
          <p:cNvSpPr txBox="1"/>
          <p:nvPr>
            <p:ph type="title"/>
          </p:nvPr>
        </p:nvSpPr>
        <p:spPr>
          <a:xfrm>
            <a:off x="2806400" y="2195834"/>
            <a:ext cx="424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Sumo wrestler</a:t>
            </a:r>
            <a:endParaRPr/>
          </a:p>
        </p:txBody>
      </p:sp>
      <p:sp>
        <p:nvSpPr>
          <p:cNvPr id="684" name="Google Shape;684;p38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4</a:t>
            </a:r>
            <a:endParaRPr sz="4800"/>
          </a:p>
        </p:txBody>
      </p:sp>
      <p:grpSp>
        <p:nvGrpSpPr>
          <p:cNvPr id="685" name="Google Shape;685;p38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686" name="Google Shape;686;p38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8" name="Google Shape;698;p38"/>
            <p:cNvGrpSpPr/>
            <p:nvPr/>
          </p:nvGrpSpPr>
          <p:grpSpPr>
            <a:xfrm>
              <a:off x="3194661" y="748986"/>
              <a:ext cx="212046" cy="132546"/>
              <a:chOff x="3194661" y="748986"/>
              <a:chExt cx="212046" cy="132546"/>
            </a:xfrm>
          </p:grpSpPr>
          <p:sp>
            <p:nvSpPr>
              <p:cNvPr id="699" name="Google Shape;699;p38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1" name="Google Shape;701;p38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38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733" name="Google Shape;733;p38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CROM | Facebook" id="792" name="Google Shape;7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1" cy="33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793" name="Google Shape;7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" y="81343"/>
            <a:ext cx="1382995" cy="34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M50E10C01.jpg" id="798" name="Google Shape;7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475" y="2647525"/>
            <a:ext cx="2133601" cy="213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9"/>
          <p:cNvSpPr txBox="1"/>
          <p:nvPr/>
        </p:nvSpPr>
        <p:spPr>
          <a:xfrm>
            <a:off x="-138408" y="450825"/>
            <a:ext cx="548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SUMO WRESTLER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0" name="Google Shape;800;p39"/>
          <p:cNvSpPr txBox="1"/>
          <p:nvPr/>
        </p:nvSpPr>
        <p:spPr>
          <a:xfrm>
            <a:off x="446732" y="1386581"/>
            <a:ext cx="3761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8775" lvl="0" marL="358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⮚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Sense the Object or the robot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58775" lvl="0" marL="358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⮚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Sensor – Switch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SC_8129.jpg" id="801" name="Google Shape;801;p39"/>
          <p:cNvPicPr preferRelativeResize="0"/>
          <p:nvPr/>
        </p:nvPicPr>
        <p:blipFill rotWithShape="1">
          <a:blip r:embed="rId4">
            <a:alphaModFix/>
          </a:blip>
          <a:srcRect b="7040" l="7634" r="23400" t="12960"/>
          <a:stretch/>
        </p:blipFill>
        <p:spPr>
          <a:xfrm>
            <a:off x="4267200" y="1123950"/>
            <a:ext cx="4642555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9"/>
          <p:cNvSpPr txBox="1"/>
          <p:nvPr/>
        </p:nvSpPr>
        <p:spPr>
          <a:xfrm>
            <a:off x="1752600" y="4476761"/>
            <a:ext cx="4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NC</a:t>
            </a:r>
            <a:endParaRPr b="1" sz="14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03" name="Google Shape;803;p39"/>
          <p:cNvSpPr txBox="1"/>
          <p:nvPr/>
        </p:nvSpPr>
        <p:spPr>
          <a:xfrm>
            <a:off x="2425600" y="4397573"/>
            <a:ext cx="47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NO</a:t>
            </a:r>
            <a:endParaRPr b="1" sz="14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04" name="Google Shape;804;p39"/>
          <p:cNvSpPr txBox="1"/>
          <p:nvPr/>
        </p:nvSpPr>
        <p:spPr>
          <a:xfrm>
            <a:off x="867475" y="4476748"/>
            <a:ext cx="6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COM</a:t>
            </a:r>
            <a:endParaRPr b="1" sz="14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descr="ACROM | Facebook" id="805" name="Google Shape;80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7542" y="1705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0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2" name="Google Shape;812;p40"/>
          <p:cNvSpPr/>
          <p:nvPr/>
        </p:nvSpPr>
        <p:spPr>
          <a:xfrm>
            <a:off x="2946564" y="509679"/>
            <a:ext cx="4918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511568b6ce395f1b40000000.jpg" id="813" name="Google Shape;8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123950"/>
            <a:ext cx="364095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0"/>
          <p:cNvSpPr/>
          <p:nvPr/>
        </p:nvSpPr>
        <p:spPr>
          <a:xfrm flipH="1" rot="10800000">
            <a:off x="1099291" y="3220677"/>
            <a:ext cx="134700" cy="1350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815" name="Google Shape;815;p40"/>
          <p:cNvCxnSpPr>
            <a:stCxn id="814" idx="3"/>
          </p:cNvCxnSpPr>
          <p:nvPr/>
        </p:nvCxnSpPr>
        <p:spPr>
          <a:xfrm rot="-5400000">
            <a:off x="1060891" y="2682927"/>
            <a:ext cx="643500" cy="432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cxnSp>
        <p:nvCxnSpPr>
          <p:cNvPr id="816" name="Google Shape;816;p40"/>
          <p:cNvCxnSpPr/>
          <p:nvPr/>
        </p:nvCxnSpPr>
        <p:spPr>
          <a:xfrm>
            <a:off x="1883970" y="2577223"/>
            <a:ext cx="499200" cy="0"/>
          </a:xfrm>
          <a:prstGeom prst="straightConnector1">
            <a:avLst/>
          </a:prstGeom>
          <a:noFill/>
          <a:ln cap="flat" cmpd="sng" w="38100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sp>
        <p:nvSpPr>
          <p:cNvPr id="817" name="Google Shape;817;p40"/>
          <p:cNvSpPr txBox="1"/>
          <p:nvPr/>
        </p:nvSpPr>
        <p:spPr>
          <a:xfrm>
            <a:off x="838200" y="3292072"/>
            <a:ext cx="68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5v/0v</a:t>
            </a:r>
            <a:endParaRPr sz="1800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818" name="Google Shape;818;p40"/>
          <p:cNvCxnSpPr/>
          <p:nvPr/>
        </p:nvCxnSpPr>
        <p:spPr>
          <a:xfrm flipH="1" rot="10800000">
            <a:off x="1598632" y="2434123"/>
            <a:ext cx="269700" cy="143100"/>
          </a:xfrm>
          <a:prstGeom prst="straightConnector1">
            <a:avLst/>
          </a:prstGeom>
          <a:noFill/>
          <a:ln cap="flat" cmpd="sng" w="38100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</p:cxnSp>
      <p:sp>
        <p:nvSpPr>
          <p:cNvPr id="819" name="Google Shape;819;p40"/>
          <p:cNvSpPr/>
          <p:nvPr/>
        </p:nvSpPr>
        <p:spPr>
          <a:xfrm>
            <a:off x="2362200" y="1546628"/>
            <a:ext cx="1426800" cy="1787100"/>
          </a:xfrm>
          <a:prstGeom prst="rect">
            <a:avLst/>
          </a:prstGeom>
          <a:solidFill>
            <a:srgbClr val="0F6FC6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Arduino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pin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descr="ACROM | Facebook" id="820" name="Google Shape;8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1"/>
          <p:cNvSpPr txBox="1"/>
          <p:nvPr>
            <p:ph idx="12" type="sldNum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41"/>
          <p:cNvSpPr/>
          <p:nvPr/>
        </p:nvSpPr>
        <p:spPr>
          <a:xfrm>
            <a:off x="861000" y="645025"/>
            <a:ext cx="3960000" cy="3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// declarations of pins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 sen1=6;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 state1;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setup()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               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i="1"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// initialize the digital pins as an input.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pinMode(sen1, INPUT_PULLUP); 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 loop()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state1 = digitalRead(sen1);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28" name="Google Shape;828;p41"/>
          <p:cNvGraphicFramePr/>
          <p:nvPr/>
        </p:nvGraphicFramePr>
        <p:xfrm>
          <a:off x="5583000" y="17430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{F36B5BEA-788B-4704-9254-741DCD160F12}</a:tableStyleId>
              </a:tblPr>
              <a:tblGrid>
                <a:gridCol w="1350000"/>
                <a:gridCol w="13500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State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Action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HIGH(5v)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Not pressed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LOW(0v)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/>
                        <a:t>Pressed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descr="ACROM | Facebook" id="829" name="Google Shape;8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2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Any Questions</a:t>
            </a:r>
            <a:endParaRPr sz="5000"/>
          </a:p>
        </p:txBody>
      </p:sp>
      <p:grpSp>
        <p:nvGrpSpPr>
          <p:cNvPr id="836" name="Google Shape;836;p42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37" name="Google Shape;837;p42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2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2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2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2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2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2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2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2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2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2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2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2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2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2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CROM | Facebook" id="866" name="Google Shape;8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1" cy="33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867" name="Google Shape;8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" y="81343"/>
            <a:ext cx="1382995" cy="34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3"/>
          <p:cNvSpPr txBox="1"/>
          <p:nvPr>
            <p:ph type="title"/>
          </p:nvPr>
        </p:nvSpPr>
        <p:spPr>
          <a:xfrm>
            <a:off x="4762797" y="1689360"/>
            <a:ext cx="3654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73" name="Google Shape;873;p43"/>
          <p:cNvSpPr/>
          <p:nvPr/>
        </p:nvSpPr>
        <p:spPr>
          <a:xfrm flipH="1">
            <a:off x="379103" y="922680"/>
            <a:ext cx="4365499" cy="3023397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4" name="Google Shape;874;p43"/>
          <p:cNvGrpSpPr/>
          <p:nvPr/>
        </p:nvGrpSpPr>
        <p:grpSpPr>
          <a:xfrm>
            <a:off x="726603" y="798105"/>
            <a:ext cx="3499436" cy="3805921"/>
            <a:chOff x="692685" y="538923"/>
            <a:chExt cx="3737915" cy="4065286"/>
          </a:xfrm>
        </p:grpSpPr>
        <p:sp>
          <p:nvSpPr>
            <p:cNvPr id="875" name="Google Shape;875;p43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rect b="b" l="l" r="r" t="t"/>
              <a:pathLst>
                <a:path extrusionOk="0" h="134364" w="7215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3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rect b="b" l="l" r="r" t="t"/>
              <a:pathLst>
                <a:path extrusionOk="0" h="134364" w="72149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3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rect b="b" l="l" r="r" t="t"/>
              <a:pathLst>
                <a:path extrusionOk="0" h="119486" w="70151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rect b="b" l="l" r="r" t="t"/>
              <a:pathLst>
                <a:path extrusionOk="0" h="11097" w="5834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rect b="b" l="l" r="r" t="t"/>
              <a:pathLst>
                <a:path extrusionOk="0" h="116851" w="36861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 flipH="1">
              <a:off x="1454221" y="625714"/>
              <a:ext cx="405659" cy="45866"/>
            </a:xfrm>
            <a:custGeom>
              <a:rect b="b" l="l" r="r" t="t"/>
              <a:pathLst>
                <a:path extrusionOk="0" h="1569" w="13877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rect b="b" l="l" r="r" t="t"/>
              <a:pathLst>
                <a:path extrusionOk="0" h="29956" w="17954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rect b="b" l="l" r="r" t="t"/>
              <a:pathLst>
                <a:path extrusionOk="0" h="5098" w="3403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3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rect b="b" l="l" r="r" t="t"/>
              <a:pathLst>
                <a:path extrusionOk="0" h="4579" w="3603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3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rect b="b" l="l" r="r" t="t"/>
              <a:pathLst>
                <a:path extrusionOk="0" h="5038" w="327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rect b="b" l="l" r="r" t="t"/>
              <a:pathLst>
                <a:path extrusionOk="0" h="11377" w="6285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3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3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rect b="b" l="l" r="r" t="t"/>
              <a:pathLst>
                <a:path extrusionOk="0" h="8949" w="8841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3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rect b="b" l="l" r="r" t="t"/>
              <a:pathLst>
                <a:path extrusionOk="0" h="73526" w="12643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3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rect b="b" l="l" r="r" t="t"/>
              <a:pathLst>
                <a:path extrusionOk="0" h="8949" w="884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3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rect b="b" l="l" r="r" t="t"/>
              <a:pathLst>
                <a:path extrusionOk="0" h="14545" w="5238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3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rect b="b" l="l" r="r" t="t"/>
              <a:pathLst>
                <a:path extrusionOk="0" h="16457" w="18681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rect b="b" l="l" r="r" t="t"/>
              <a:pathLst>
                <a:path extrusionOk="0" h="8804" w="9341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rect b="b" l="l" r="r" t="t"/>
              <a:pathLst>
                <a:path extrusionOk="0" h="63321" w="3646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rect b="b" l="l" r="r" t="t"/>
              <a:pathLst>
                <a:path extrusionOk="0" h="8789" w="9341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rect b="b" l="l" r="r" t="t"/>
              <a:pathLst>
                <a:path extrusionOk="0" h="32111" w="2285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rect b="b" l="l" r="r" t="t"/>
              <a:pathLst>
                <a:path extrusionOk="0" h="7873" w="407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rect b="b" l="l" r="r" t="t"/>
              <a:pathLst>
                <a:path extrusionOk="0" h="7210" w="8963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rect b="b" l="l" r="r" t="t"/>
              <a:pathLst>
                <a:path extrusionOk="0" h="7231" w="8504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rect b="b" l="l" r="r" t="t"/>
              <a:pathLst>
                <a:path extrusionOk="0" h="7184" w="9449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rect b="b" l="l" r="r" t="t"/>
              <a:pathLst>
                <a:path extrusionOk="0" h="7175" w="9226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rect b="b" l="l" r="r" t="t"/>
              <a:pathLst>
                <a:path extrusionOk="0" h="11227" w="12643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rect b="b" l="l" r="r" t="t"/>
              <a:pathLst>
                <a:path extrusionOk="0" h="13411" w="814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 flipH="1">
              <a:off x="3145058" y="900704"/>
              <a:ext cx="80974" cy="123858"/>
            </a:xfrm>
            <a:custGeom>
              <a:rect b="b" l="l" r="r" t="t"/>
              <a:pathLst>
                <a:path extrusionOk="0" h="4237" w="277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rect b="b" l="l" r="r" t="t"/>
              <a:pathLst>
                <a:path extrusionOk="0" h="13585" w="10976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rect b="b" l="l" r="r" t="t"/>
              <a:pathLst>
                <a:path extrusionOk="0" h="28340" w="16747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rect b="b" l="l" r="r" t="t"/>
              <a:pathLst>
                <a:path extrusionOk="0" h="5120" w="337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rect b="b" l="l" r="r" t="t"/>
              <a:pathLst>
                <a:path extrusionOk="0" h="3753" w="4538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rect b="b" l="l" r="r" t="t"/>
              <a:pathLst>
                <a:path extrusionOk="0" h="2836" w="4404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rect b="b" l="l" r="r" t="t"/>
              <a:pathLst>
                <a:path extrusionOk="0" h="4785" w="347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 flipH="1">
              <a:off x="3202003" y="756150"/>
              <a:ext cx="76385" cy="45749"/>
            </a:xfrm>
            <a:custGeom>
              <a:rect b="b" l="l" r="r" t="t"/>
              <a:pathLst>
                <a:path extrusionOk="0" h="1565" w="2613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 flipH="1">
              <a:off x="3343196" y="759160"/>
              <a:ext cx="39727" cy="41656"/>
            </a:xfrm>
            <a:custGeom>
              <a:rect b="b" l="l" r="r" t="t"/>
              <a:pathLst>
                <a:path extrusionOk="0" h="1425" w="1359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rect b="b" l="l" r="r" t="t"/>
              <a:pathLst>
                <a:path extrusionOk="0" h="27821" w="6072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43"/>
          <p:cNvSpPr txBox="1"/>
          <p:nvPr/>
        </p:nvSpPr>
        <p:spPr>
          <a:xfrm>
            <a:off x="4808361" y="3481146"/>
            <a:ext cx="3399808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CROM | Facebook" id="915" name="Google Shape;9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1" cy="33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916" name="Google Shape;91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" y="81343"/>
            <a:ext cx="1382995" cy="34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SERIAL COMMUNICATION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t/>
            </a:r>
            <a:endParaRPr b="1" sz="2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84" name="Google Shape;284;p18"/>
          <p:cNvSpPr txBox="1"/>
          <p:nvPr>
            <p:ph idx="4294967295" type="body"/>
          </p:nvPr>
        </p:nvSpPr>
        <p:spPr>
          <a:xfrm>
            <a:off x="457188" y="1392335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A type of sharing  information.</a:t>
            </a:r>
            <a:endParaRPr sz="1400"/>
          </a:p>
          <a:p>
            <a:pPr indent="-254634" lvl="0" marL="27432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Data can be </a:t>
            </a:r>
            <a:endParaRPr sz="1400"/>
          </a:p>
          <a:p>
            <a:pPr indent="-254634" lvl="0" marL="27432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A string, A character, A number</a:t>
            </a:r>
            <a:endParaRPr sz="1400"/>
          </a:p>
          <a:p>
            <a:pPr indent="-254634" lvl="0" marL="27432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ASCII – A standard to represent any character in decimal format.</a:t>
            </a:r>
            <a:endParaRPr sz="1400"/>
          </a:p>
          <a:p>
            <a:pPr indent="-254634" lvl="0" marL="27432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Bits – 0’s and 1’s</a:t>
            </a:r>
            <a:endParaRPr sz="1400"/>
          </a:p>
          <a:p>
            <a:pPr indent="0" lvl="6" marL="1028700" rtl="0" algn="l">
              <a:spcBef>
                <a:spcPts val="32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6172200" y="2802746"/>
            <a:ext cx="2712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Eg: 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String – “ACROM Welcomes You ”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Character – “A”. //a-z, symbols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Number – “1”    //0-9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6" name="Google Shape;286;p18"/>
          <p:cNvGrpSpPr/>
          <p:nvPr/>
        </p:nvGrpSpPr>
        <p:grpSpPr>
          <a:xfrm>
            <a:off x="991800" y="3291088"/>
            <a:ext cx="4461231" cy="707187"/>
            <a:chOff x="2477201" y="4291882"/>
            <a:chExt cx="5948308" cy="942916"/>
          </a:xfrm>
        </p:grpSpPr>
        <p:sp>
          <p:nvSpPr>
            <p:cNvPr id="287" name="Google Shape;287;p18"/>
            <p:cNvSpPr/>
            <p:nvPr/>
          </p:nvSpPr>
          <p:spPr>
            <a:xfrm>
              <a:off x="2477201" y="4320398"/>
              <a:ext cx="1507500" cy="914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38100">
                <a:srgbClr val="00000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     DATA</a:t>
              </a:r>
              <a:endPara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4552928" y="4306132"/>
              <a:ext cx="1822500" cy="914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ASCII</a:t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825308" y="4291882"/>
              <a:ext cx="1600200" cy="914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BITS</a:t>
              </a:r>
              <a:endParaRPr/>
            </a:p>
          </p:txBody>
        </p:sp>
        <p:cxnSp>
          <p:nvCxnSpPr>
            <p:cNvPr id="290" name="Google Shape;290;p18"/>
            <p:cNvCxnSpPr>
              <a:stCxn id="287" idx="3"/>
              <a:endCxn id="288" idx="1"/>
            </p:cNvCxnSpPr>
            <p:nvPr/>
          </p:nvCxnSpPr>
          <p:spPr>
            <a:xfrm flipH="1" rot="10800000">
              <a:off x="3984701" y="4763198"/>
              <a:ext cx="568200" cy="14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38100">
                <a:srgbClr val="000000"/>
              </a:outerShdw>
            </a:effectLst>
          </p:spPr>
        </p:cxnSp>
        <p:cxnSp>
          <p:nvCxnSpPr>
            <p:cNvPr id="291" name="Google Shape;291;p18"/>
            <p:cNvCxnSpPr>
              <a:endCxn id="289" idx="1"/>
            </p:cNvCxnSpPr>
            <p:nvPr/>
          </p:nvCxnSpPr>
          <p:spPr>
            <a:xfrm flipH="1" rot="10800000">
              <a:off x="6375308" y="4749082"/>
              <a:ext cx="450000" cy="1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38100">
                <a:srgbClr val="000000"/>
              </a:outerShdw>
            </a:effectLst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type="title"/>
          </p:nvPr>
        </p:nvSpPr>
        <p:spPr>
          <a:xfrm>
            <a:off x="720000" y="5012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lang="en" sz="2800"/>
              <a:t>SERIAL COMMUNICATION</a:t>
            </a:r>
            <a:endParaRPr sz="2800"/>
          </a:p>
        </p:txBody>
      </p:sp>
      <p:sp>
        <p:nvSpPr>
          <p:cNvPr id="297" name="Google Shape;297;p19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8" name="Google Shape;298;p19"/>
          <p:cNvGraphicFramePr/>
          <p:nvPr/>
        </p:nvGraphicFramePr>
        <p:xfrm>
          <a:off x="3756602" y="17302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{2C9357C4-E129-48C7-9A32-D7F6A3488C03}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48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Start Bit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bit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34300" marB="34300" marR="68575" marL="685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5-8 bits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34300" marB="34300" marR="68575" marL="685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Parity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bit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34300" marB="34300" marR="68575" marL="6857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Stop bits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bits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34300" marB="34300" marR="68575" marL="68575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299;p19"/>
          <p:cNvSpPr txBox="1"/>
          <p:nvPr/>
        </p:nvSpPr>
        <p:spPr>
          <a:xfrm>
            <a:off x="386232" y="1588647"/>
            <a:ext cx="3190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 bit: To intimate the receiver that the data has arrived.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‘0’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Data field: Actual data in bits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i="0" lang="en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5-8 Bits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Parity field – Error Checking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Stop bit: To end the transmission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i="0" lang="en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 bits ‘11’.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3996929" y="2645679"/>
            <a:ext cx="439612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Eg:   To send a character ‘A’</a:t>
            </a:r>
            <a:endParaRPr/>
          </a:p>
        </p:txBody>
      </p:sp>
      <p:graphicFrame>
        <p:nvGraphicFramePr>
          <p:cNvPr id="301" name="Google Shape;301;p19"/>
          <p:cNvGraphicFramePr/>
          <p:nvPr/>
        </p:nvGraphicFramePr>
        <p:xfrm>
          <a:off x="3959561" y="41152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{2C9357C4-E129-48C7-9A32-D7F6A3488C03}</a:tableStyleId>
              </a:tblPr>
              <a:tblGrid>
                <a:gridCol w="733875"/>
                <a:gridCol w="1704525"/>
                <a:gridCol w="1219200"/>
                <a:gridCol w="12192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01000001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34300" marB="3430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/>
                    </a:p>
                  </a:txBody>
                  <a:tcPr marT="34300" marB="34300" marR="68575" marL="68575" anchor="ctr"/>
                </a:tc>
              </a:tr>
            </a:tbl>
          </a:graphicData>
        </a:graphic>
      </p:graphicFrame>
      <p:graphicFrame>
        <p:nvGraphicFramePr>
          <p:cNvPr id="302" name="Google Shape;302;p19"/>
          <p:cNvGraphicFramePr/>
          <p:nvPr/>
        </p:nvGraphicFramePr>
        <p:xfrm>
          <a:off x="4712067" y="30282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{2C9357C4-E129-48C7-9A32-D7F6A3488C03}</a:tableStyleId>
              </a:tblPr>
              <a:tblGrid>
                <a:gridCol w="1482925"/>
                <a:gridCol w="1482925"/>
              </a:tblGrid>
              <a:tr h="377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ASCII</a:t>
                      </a:r>
                      <a:endParaRPr/>
                    </a:p>
                  </a:txBody>
                  <a:tcPr marT="34300" marB="34300" marR="68575" marL="6857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/>
                    </a:p>
                  </a:txBody>
                  <a:tcPr marT="34300" marB="34300" marR="68575" marL="68575">
                    <a:solidFill>
                      <a:schemeClr val="lt2"/>
                    </a:solidFill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Binary Form</a:t>
                      </a:r>
                      <a:endParaRPr/>
                    </a:p>
                  </a:txBody>
                  <a:tcPr marT="34300" marB="34300" marR="68575" marL="6857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0100 0001</a:t>
                      </a:r>
                      <a:endParaRPr/>
                    </a:p>
                  </a:txBody>
                  <a:tcPr marT="34300" marB="34300" marR="68575" marL="6857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descr="ACROM | Facebook"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>
            <p:ph type="title"/>
          </p:nvPr>
        </p:nvSpPr>
        <p:spPr>
          <a:xfrm>
            <a:off x="835325" y="27227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lang="en" sz="2800"/>
              <a:t>SERIAL COMMUNICATION</a:t>
            </a:r>
            <a:endParaRPr sz="2800"/>
          </a:p>
        </p:txBody>
      </p:sp>
      <p:sp>
        <p:nvSpPr>
          <p:cNvPr id="309" name="Google Shape;309;p20"/>
          <p:cNvSpPr txBox="1"/>
          <p:nvPr/>
        </p:nvSpPr>
        <p:spPr>
          <a:xfrm>
            <a:off x="1063200" y="1758227"/>
            <a:ext cx="65943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Poppins"/>
              <a:buChar char="●"/>
            </a:pPr>
            <a:r>
              <a:rPr i="0" lang="en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Baud Rate:   No of bits transmitted per second</a:t>
            </a:r>
            <a:endParaRPr i="0" sz="15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i="0" lang="en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9600, 38400,4800</a:t>
            </a:r>
            <a:endParaRPr i="0" sz="15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Poppins"/>
              <a:buChar char="●"/>
            </a:pPr>
            <a:r>
              <a:rPr i="0" lang="en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Baud rate decides the speed of transmission</a:t>
            </a:r>
            <a:endParaRPr i="0" sz="15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Poppins"/>
              <a:buChar char="●"/>
            </a:pPr>
            <a:r>
              <a:rPr i="0" lang="en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Transmitter and receiver both should have the same baud rate.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CROM | Facebook"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/>
        </p:nvSpPr>
        <p:spPr>
          <a:xfrm>
            <a:off x="4572000" y="953725"/>
            <a:ext cx="3899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char x;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void setup()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pinMode(13,OUTPUT)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.begin(9600);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void loop()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if (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l.available()!=0)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{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x =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.read();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.println(x);    //to display on the serial monitor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if (x == ‘1’)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	digitalWrite(13,on);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else if (x == ‘0’)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	digitalWrite(13,off);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}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-105573" y="430525"/>
            <a:ext cx="557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  INTERFACING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552125" y="1689275"/>
            <a:ext cx="346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Serial.begin()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Serial.read()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Serial.write()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Serial.available()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Serial.println()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CROM | Facebook" id="318" name="Google Shape;3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847"/>
            <a:ext cx="7011829" cy="340852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6172200" y="1156647"/>
            <a:ext cx="603914" cy="5424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descr="ACROM | Facebook" id="326" name="Google Shape;3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3439236" y="1740089"/>
            <a:ext cx="221926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( Add Pic of serial monitor)</a:t>
            </a:r>
            <a:endParaRPr/>
          </a:p>
        </p:txBody>
      </p:sp>
      <p:pic>
        <p:nvPicPr>
          <p:cNvPr id="334" name="Google Shape;3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75" y="258725"/>
            <a:ext cx="4490500" cy="405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ROM | Facebook" id="335" name="Google Shape;3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542" y="94392"/>
            <a:ext cx="1496960" cy="33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 txBox="1"/>
          <p:nvPr>
            <p:ph type="title"/>
          </p:nvPr>
        </p:nvSpPr>
        <p:spPr>
          <a:xfrm>
            <a:off x="2725700" y="2268250"/>
            <a:ext cx="4242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Obstacle avoider</a:t>
            </a:r>
            <a:endParaRPr/>
          </a:p>
        </p:txBody>
      </p:sp>
      <p:sp>
        <p:nvSpPr>
          <p:cNvPr id="342" name="Google Shape;342;p24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</a:t>
            </a:r>
            <a:endParaRPr sz="4800"/>
          </a:p>
        </p:txBody>
      </p:sp>
      <p:grpSp>
        <p:nvGrpSpPr>
          <p:cNvPr id="343" name="Google Shape;343;p24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44" name="Google Shape;344;p24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6" name="Google Shape;356;p24"/>
            <p:cNvGrpSpPr/>
            <p:nvPr/>
          </p:nvGrpSpPr>
          <p:grpSpPr>
            <a:xfrm>
              <a:off x="3194661" y="748986"/>
              <a:ext cx="212046" cy="132546"/>
              <a:chOff x="3194661" y="748986"/>
              <a:chExt cx="212046" cy="132546"/>
            </a:xfrm>
          </p:grpSpPr>
          <p:sp>
            <p:nvSpPr>
              <p:cNvPr id="357" name="Google Shape;357;p24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4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9" name="Google Shape;359;p24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91" name="Google Shape;391;p24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CROM | Facebook" id="450" name="Google Shape;4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542" y="94392"/>
            <a:ext cx="1496961" cy="33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partner | THE University Impact Forum 2022: Health &amp; Well-being Asia" id="451" name="Google Shape;4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4" y="81343"/>
            <a:ext cx="1382995" cy="34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